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3" r:id="rId7"/>
  </p:sldIdLst>
  <p:sldSz cx="6858000" cy="9144000" type="letter"/>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10" d="100"/>
          <a:sy n="110" d="100"/>
        </p:scale>
        <p:origin x="1478" y="-2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CF123F5-8CCE-4E0E-9175-58CA49DC9046}" type="datetimeFigureOut">
              <a:rPr lang="en-US" smtClean="0"/>
              <a:t>8/31/2022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E94E6-4176-4BA2-B344-0963A70BD82F}" type="slidenum">
              <a:rPr lang="en-US" smtClean="0"/>
              <a:t>‹#›</a:t>
            </a:fld>
            <a:endParaRPr lang="en-US"/>
          </a:p>
        </p:txBody>
      </p:sp>
    </p:spTree>
    <p:extLst>
      <p:ext uri="{BB962C8B-B14F-4D97-AF65-F5344CB8AC3E}">
        <p14:creationId xmlns:p14="http://schemas.microsoft.com/office/powerpoint/2010/main" val="1772598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F123F5-8CCE-4E0E-9175-58CA49DC9046}" type="datetimeFigureOut">
              <a:rPr lang="en-US" smtClean="0"/>
              <a:t>8/31/2022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E94E6-4176-4BA2-B344-0963A70BD82F}" type="slidenum">
              <a:rPr lang="en-US" smtClean="0"/>
              <a:t>‹#›</a:t>
            </a:fld>
            <a:endParaRPr lang="en-US"/>
          </a:p>
        </p:txBody>
      </p:sp>
    </p:spTree>
    <p:extLst>
      <p:ext uri="{BB962C8B-B14F-4D97-AF65-F5344CB8AC3E}">
        <p14:creationId xmlns:p14="http://schemas.microsoft.com/office/powerpoint/2010/main" val="4180699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F123F5-8CCE-4E0E-9175-58CA49DC9046}" type="datetimeFigureOut">
              <a:rPr lang="en-US" smtClean="0"/>
              <a:t>8/31/2022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E94E6-4176-4BA2-B344-0963A70BD82F}" type="slidenum">
              <a:rPr lang="en-US" smtClean="0"/>
              <a:t>‹#›</a:t>
            </a:fld>
            <a:endParaRPr lang="en-US"/>
          </a:p>
        </p:txBody>
      </p:sp>
    </p:spTree>
    <p:extLst>
      <p:ext uri="{BB962C8B-B14F-4D97-AF65-F5344CB8AC3E}">
        <p14:creationId xmlns:p14="http://schemas.microsoft.com/office/powerpoint/2010/main" val="713850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F123F5-8CCE-4E0E-9175-58CA49DC9046}" type="datetimeFigureOut">
              <a:rPr lang="en-US" smtClean="0"/>
              <a:t>8/31/2022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E94E6-4176-4BA2-B344-0963A70BD82F}" type="slidenum">
              <a:rPr lang="en-US" smtClean="0"/>
              <a:t>‹#›</a:t>
            </a:fld>
            <a:endParaRPr lang="en-US"/>
          </a:p>
        </p:txBody>
      </p:sp>
    </p:spTree>
    <p:extLst>
      <p:ext uri="{BB962C8B-B14F-4D97-AF65-F5344CB8AC3E}">
        <p14:creationId xmlns:p14="http://schemas.microsoft.com/office/powerpoint/2010/main" val="926379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CF123F5-8CCE-4E0E-9175-58CA49DC9046}" type="datetimeFigureOut">
              <a:rPr lang="en-US" smtClean="0"/>
              <a:t>8/31/2022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E94E6-4176-4BA2-B344-0963A70BD82F}" type="slidenum">
              <a:rPr lang="en-US" smtClean="0"/>
              <a:t>‹#›</a:t>
            </a:fld>
            <a:endParaRPr lang="en-US"/>
          </a:p>
        </p:txBody>
      </p:sp>
    </p:spTree>
    <p:extLst>
      <p:ext uri="{BB962C8B-B14F-4D97-AF65-F5344CB8AC3E}">
        <p14:creationId xmlns:p14="http://schemas.microsoft.com/office/powerpoint/2010/main" val="1184349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CF123F5-8CCE-4E0E-9175-58CA49DC9046}" type="datetimeFigureOut">
              <a:rPr lang="en-US" smtClean="0"/>
              <a:t>8/31/2022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FE94E6-4176-4BA2-B344-0963A70BD82F}" type="slidenum">
              <a:rPr lang="en-US" smtClean="0"/>
              <a:t>‹#›</a:t>
            </a:fld>
            <a:endParaRPr lang="en-US"/>
          </a:p>
        </p:txBody>
      </p:sp>
    </p:spTree>
    <p:extLst>
      <p:ext uri="{BB962C8B-B14F-4D97-AF65-F5344CB8AC3E}">
        <p14:creationId xmlns:p14="http://schemas.microsoft.com/office/powerpoint/2010/main" val="2093471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CF123F5-8CCE-4E0E-9175-58CA49DC9046}" type="datetimeFigureOut">
              <a:rPr lang="en-US" smtClean="0"/>
              <a:t>8/31/2022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FE94E6-4176-4BA2-B344-0963A70BD82F}" type="slidenum">
              <a:rPr lang="en-US" smtClean="0"/>
              <a:t>‹#›</a:t>
            </a:fld>
            <a:endParaRPr lang="en-US"/>
          </a:p>
        </p:txBody>
      </p:sp>
    </p:spTree>
    <p:extLst>
      <p:ext uri="{BB962C8B-B14F-4D97-AF65-F5344CB8AC3E}">
        <p14:creationId xmlns:p14="http://schemas.microsoft.com/office/powerpoint/2010/main" val="286035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CF123F5-8CCE-4E0E-9175-58CA49DC9046}" type="datetimeFigureOut">
              <a:rPr lang="en-US" smtClean="0"/>
              <a:t>8/31/2022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FE94E6-4176-4BA2-B344-0963A70BD82F}" type="slidenum">
              <a:rPr lang="en-US" smtClean="0"/>
              <a:t>‹#›</a:t>
            </a:fld>
            <a:endParaRPr lang="en-US"/>
          </a:p>
        </p:txBody>
      </p:sp>
    </p:spTree>
    <p:extLst>
      <p:ext uri="{BB962C8B-B14F-4D97-AF65-F5344CB8AC3E}">
        <p14:creationId xmlns:p14="http://schemas.microsoft.com/office/powerpoint/2010/main" val="1808724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F123F5-8CCE-4E0E-9175-58CA49DC9046}" type="datetimeFigureOut">
              <a:rPr lang="en-US" smtClean="0"/>
              <a:t>8/31/2022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FE94E6-4176-4BA2-B344-0963A70BD82F}" type="slidenum">
              <a:rPr lang="en-US" smtClean="0"/>
              <a:t>‹#›</a:t>
            </a:fld>
            <a:endParaRPr lang="en-US"/>
          </a:p>
        </p:txBody>
      </p:sp>
    </p:spTree>
    <p:extLst>
      <p:ext uri="{BB962C8B-B14F-4D97-AF65-F5344CB8AC3E}">
        <p14:creationId xmlns:p14="http://schemas.microsoft.com/office/powerpoint/2010/main" val="885218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9CF123F5-8CCE-4E0E-9175-58CA49DC9046}" type="datetimeFigureOut">
              <a:rPr lang="en-US" smtClean="0"/>
              <a:t>8/31/2022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FE94E6-4176-4BA2-B344-0963A70BD82F}" type="slidenum">
              <a:rPr lang="en-US" smtClean="0"/>
              <a:t>‹#›</a:t>
            </a:fld>
            <a:endParaRPr lang="en-US"/>
          </a:p>
        </p:txBody>
      </p:sp>
    </p:spTree>
    <p:extLst>
      <p:ext uri="{BB962C8B-B14F-4D97-AF65-F5344CB8AC3E}">
        <p14:creationId xmlns:p14="http://schemas.microsoft.com/office/powerpoint/2010/main" val="3418163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9CF123F5-8CCE-4E0E-9175-58CA49DC9046}" type="datetimeFigureOut">
              <a:rPr lang="en-US" smtClean="0"/>
              <a:t>8/31/2022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FE94E6-4176-4BA2-B344-0963A70BD82F}" type="slidenum">
              <a:rPr lang="en-US" smtClean="0"/>
              <a:t>‹#›</a:t>
            </a:fld>
            <a:endParaRPr lang="en-US"/>
          </a:p>
        </p:txBody>
      </p:sp>
    </p:spTree>
    <p:extLst>
      <p:ext uri="{BB962C8B-B14F-4D97-AF65-F5344CB8AC3E}">
        <p14:creationId xmlns:p14="http://schemas.microsoft.com/office/powerpoint/2010/main" val="362615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CF123F5-8CCE-4E0E-9175-58CA49DC9046}" type="datetimeFigureOut">
              <a:rPr lang="en-US" smtClean="0"/>
              <a:t>8/31/2022</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A8FE94E6-4176-4BA2-B344-0963A70BD82F}" type="slidenum">
              <a:rPr lang="en-US" smtClean="0"/>
              <a:t>‹#›</a:t>
            </a:fld>
            <a:endParaRPr lang="en-US"/>
          </a:p>
        </p:txBody>
      </p:sp>
    </p:spTree>
    <p:extLst>
      <p:ext uri="{BB962C8B-B14F-4D97-AF65-F5344CB8AC3E}">
        <p14:creationId xmlns:p14="http://schemas.microsoft.com/office/powerpoint/2010/main" val="34546685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dese.mo.gov/college-career-readiness/curriculum/missouri-learning-standards#mini-panel-mls-standards2" TargetMode="External"/><Relationship Id="rId2" Type="http://schemas.openxmlformats.org/officeDocument/2006/relationships/hyperlink" Target="mailto:Jennifer.Heibeck@slps.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6477" y="580292"/>
            <a:ext cx="4976446" cy="461665"/>
          </a:xfrm>
          <a:prstGeom prst="rect">
            <a:avLst/>
          </a:prstGeom>
          <a:noFill/>
          <a:ln>
            <a:solidFill>
              <a:schemeClr val="tx1"/>
            </a:solidFill>
            <a:prstDash val="lgDashDot"/>
          </a:ln>
        </p:spPr>
        <p:txBody>
          <a:bodyPr wrap="square" rtlCol="0">
            <a:spAutoFit/>
          </a:bodyPr>
          <a:lstStyle/>
          <a:p>
            <a:pPr algn="ctr"/>
            <a:r>
              <a:rPr lang="en-US" sz="2400" dirty="0" smtClean="0">
                <a:latin typeface="Lucida Handwriting" panose="03010101010101010101" pitchFamily="66" charset="0"/>
              </a:rPr>
              <a:t>Meet the Teacher</a:t>
            </a:r>
            <a:endParaRPr lang="en-US" sz="2400" dirty="0">
              <a:latin typeface="Lucida Handwriting" panose="03010101010101010101" pitchFamily="66" charset="0"/>
            </a:endParaRPr>
          </a:p>
        </p:txBody>
      </p:sp>
      <p:sp>
        <p:nvSpPr>
          <p:cNvPr id="5" name="TextBox 4"/>
          <p:cNvSpPr txBox="1"/>
          <p:nvPr/>
        </p:nvSpPr>
        <p:spPr>
          <a:xfrm>
            <a:off x="647212" y="1694473"/>
            <a:ext cx="5468815" cy="4154984"/>
          </a:xfrm>
          <a:prstGeom prst="rect">
            <a:avLst/>
          </a:prstGeom>
          <a:noFill/>
        </p:spPr>
        <p:txBody>
          <a:bodyPr wrap="square" rtlCol="0">
            <a:spAutoFit/>
          </a:bodyPr>
          <a:lstStyle/>
          <a:p>
            <a:r>
              <a:rPr lang="en-US" dirty="0" smtClean="0">
                <a:latin typeface="Kristen ITC" panose="03050502040202030202" pitchFamily="66" charset="0"/>
              </a:rPr>
              <a:t>	</a:t>
            </a:r>
            <a:r>
              <a:rPr lang="en-US" sz="1200" dirty="0" smtClean="0">
                <a:latin typeface="Kristen ITC" panose="03050502040202030202" pitchFamily="66" charset="0"/>
              </a:rPr>
              <a:t>My name is Mrs. Heibeck and I will be your math teacher this year. A little bit about myself… I am married, and have two daughters.  I have a dog named Moose and a leopard gecko named Leo. </a:t>
            </a:r>
          </a:p>
          <a:p>
            <a:endParaRPr lang="en-US" sz="1200" dirty="0" smtClean="0">
              <a:latin typeface="Kristen ITC" panose="03050502040202030202" pitchFamily="66" charset="0"/>
            </a:endParaRPr>
          </a:p>
          <a:p>
            <a:r>
              <a:rPr lang="en-US" sz="1200" dirty="0">
                <a:latin typeface="Kristen ITC" panose="03050502040202030202" pitchFamily="66" charset="0"/>
              </a:rPr>
              <a:t>	</a:t>
            </a:r>
            <a:r>
              <a:rPr lang="en-US" sz="1200" dirty="0" smtClean="0">
                <a:latin typeface="Kristen ITC" panose="03050502040202030202" pitchFamily="66" charset="0"/>
              </a:rPr>
              <a:t>I have an extensive background in math along with two Masters’ degrees in Education and Gifted Education.  Prior to teaching, I worked for many years in the banking and brokerage industry.  </a:t>
            </a:r>
          </a:p>
          <a:p>
            <a:endParaRPr lang="en-US" sz="1200" dirty="0">
              <a:latin typeface="Kristen ITC" panose="03050502040202030202" pitchFamily="66" charset="0"/>
            </a:endParaRPr>
          </a:p>
          <a:p>
            <a:r>
              <a:rPr lang="en-US" sz="1200" dirty="0" smtClean="0">
                <a:latin typeface="Kristen ITC" panose="03050502040202030202" pitchFamily="66" charset="0"/>
              </a:rPr>
              <a:t>	I have taught various grade levels and subjects over 13 years. I have taught reading, math, science, social studies, and spelling so although you will not be graded on several of those areas, I still expect written responses to be grammatically correct including spelling and punctuation.  </a:t>
            </a:r>
          </a:p>
          <a:p>
            <a:endParaRPr lang="en-US" sz="1200" dirty="0">
              <a:latin typeface="Kristen ITC" panose="03050502040202030202" pitchFamily="66" charset="0"/>
            </a:endParaRPr>
          </a:p>
          <a:p>
            <a:r>
              <a:rPr lang="en-US" sz="1200" dirty="0" smtClean="0">
                <a:latin typeface="Kristen ITC" panose="03050502040202030202" pitchFamily="66" charset="0"/>
              </a:rPr>
              <a:t>	Middle school math is my passion! I love anything and everything related to math.  This year we are going to work together and succeed as a TEAM. Please know you can always come to me with questions</a:t>
            </a:r>
            <a:r>
              <a:rPr lang="en-US" sz="1200" dirty="0">
                <a:latin typeface="Kristen ITC" panose="03050502040202030202" pitchFamily="66" charset="0"/>
              </a:rPr>
              <a:t> </a:t>
            </a:r>
            <a:r>
              <a:rPr lang="en-US" sz="1200" dirty="0" smtClean="0">
                <a:latin typeface="Kristen ITC" panose="03050502040202030202" pitchFamily="66" charset="0"/>
              </a:rPr>
              <a:t>and concerns.  I am here for YOU! </a:t>
            </a:r>
          </a:p>
          <a:p>
            <a:endParaRPr lang="en-US" sz="1200" dirty="0">
              <a:latin typeface="Kristen ITC" panose="03050502040202030202" pitchFamily="66" charset="0"/>
            </a:endParaRPr>
          </a:p>
          <a:p>
            <a:pPr algn="ctr"/>
            <a:r>
              <a:rPr lang="en-US" sz="1200" dirty="0" smtClean="0">
                <a:latin typeface="Kristen ITC" panose="03050502040202030202" pitchFamily="66" charset="0"/>
              </a:rPr>
              <a:t>Welcome to OUR class! ~ Mrs. Heibeck</a:t>
            </a:r>
            <a:endParaRPr lang="en-US" sz="1200" dirty="0">
              <a:latin typeface="Kristen ITC" panose="03050502040202030202" pitchFamily="66" charset="0"/>
            </a:endParaRPr>
          </a:p>
          <a:p>
            <a:endParaRPr lang="en-US" dirty="0">
              <a:latin typeface="Kristen ITC" panose="03050502040202030202" pitchFamily="66" charset="0"/>
            </a:endParaRPr>
          </a:p>
        </p:txBody>
      </p:sp>
    </p:spTree>
    <p:extLst>
      <p:ext uri="{BB962C8B-B14F-4D97-AF65-F5344CB8AC3E}">
        <p14:creationId xmlns:p14="http://schemas.microsoft.com/office/powerpoint/2010/main" val="309173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7108" y="351692"/>
            <a:ext cx="3991707" cy="584775"/>
          </a:xfrm>
          <a:prstGeom prst="rect">
            <a:avLst/>
          </a:prstGeom>
          <a:noFill/>
          <a:ln>
            <a:solidFill>
              <a:schemeClr val="tx1"/>
            </a:solidFill>
            <a:prstDash val="lgDashDot"/>
          </a:ln>
        </p:spPr>
        <p:txBody>
          <a:bodyPr wrap="square" rtlCol="0">
            <a:spAutoFit/>
          </a:bodyPr>
          <a:lstStyle/>
          <a:p>
            <a:pPr algn="ctr"/>
            <a:r>
              <a:rPr lang="en-US" sz="3200" dirty="0" smtClean="0">
                <a:latin typeface="Lucida Handwriting" panose="03010101010101010101" pitchFamily="66" charset="0"/>
              </a:rPr>
              <a:t>Class Syllabus</a:t>
            </a:r>
            <a:endParaRPr lang="en-US" sz="3200" dirty="0">
              <a:latin typeface="Lucida Handwriting" panose="03010101010101010101" pitchFamily="66" charset="0"/>
            </a:endParaRPr>
          </a:p>
        </p:txBody>
      </p:sp>
      <p:sp>
        <p:nvSpPr>
          <p:cNvPr id="5" name="TextBox 4"/>
          <p:cNvSpPr txBox="1"/>
          <p:nvPr/>
        </p:nvSpPr>
        <p:spPr>
          <a:xfrm>
            <a:off x="597875" y="1055077"/>
            <a:ext cx="5503985" cy="7109639"/>
          </a:xfrm>
          <a:prstGeom prst="rect">
            <a:avLst/>
          </a:prstGeom>
          <a:noFill/>
        </p:spPr>
        <p:txBody>
          <a:bodyPr wrap="square" rtlCol="0">
            <a:spAutoFit/>
          </a:bodyPr>
          <a:lstStyle/>
          <a:p>
            <a:pPr marL="285750" indent="-285750">
              <a:buFont typeface="Arial" panose="020B0604020202020204" pitchFamily="34" charset="0"/>
              <a:buChar char="•"/>
            </a:pPr>
            <a:r>
              <a:rPr lang="en-US" sz="1200" dirty="0" smtClean="0">
                <a:latin typeface="Lucida Handwriting" panose="03010101010101010101" pitchFamily="66" charset="0"/>
              </a:rPr>
              <a:t>Instructor: Mrs. Heibeck</a:t>
            </a:r>
          </a:p>
          <a:p>
            <a:pPr marL="285750" indent="-285750">
              <a:buFont typeface="Arial" panose="020B0604020202020204" pitchFamily="34" charset="0"/>
              <a:buChar char="•"/>
            </a:pPr>
            <a:r>
              <a:rPr lang="en-US" sz="1200" dirty="0" smtClean="0">
                <a:latin typeface="Lucida Handwriting" panose="03010101010101010101" pitchFamily="66" charset="0"/>
              </a:rPr>
              <a:t>Email: </a:t>
            </a:r>
            <a:r>
              <a:rPr lang="en-US" sz="1200" dirty="0" smtClean="0">
                <a:latin typeface="Lucida Handwriting" panose="03010101010101010101" pitchFamily="66" charset="0"/>
                <a:hlinkClick r:id="rId2"/>
              </a:rPr>
              <a:t>Jennifer.Heibeck@slps.org</a:t>
            </a:r>
            <a:endParaRPr lang="en-US" sz="1200" dirty="0" smtClean="0">
              <a:latin typeface="Lucida Handwriting" panose="03010101010101010101" pitchFamily="66" charset="0"/>
            </a:endParaRPr>
          </a:p>
          <a:p>
            <a:pPr marL="285750" indent="-285750">
              <a:buFont typeface="Arial" panose="020B0604020202020204" pitchFamily="34" charset="0"/>
              <a:buChar char="•"/>
            </a:pPr>
            <a:r>
              <a:rPr lang="en-US" sz="1200" dirty="0" smtClean="0">
                <a:latin typeface="Lucida Handwriting" panose="03010101010101010101" pitchFamily="66" charset="0"/>
              </a:rPr>
              <a:t>School phone number: (314) 773-0027</a:t>
            </a:r>
          </a:p>
          <a:p>
            <a:pPr marL="285750" indent="-285750">
              <a:buFont typeface="Arial" panose="020B0604020202020204" pitchFamily="34" charset="0"/>
              <a:buChar char="•"/>
            </a:pPr>
            <a:endParaRPr lang="en-US" sz="1200" dirty="0">
              <a:latin typeface="Lucida Handwriting" panose="03010101010101010101" pitchFamily="66" charset="0"/>
            </a:endParaRPr>
          </a:p>
          <a:p>
            <a:r>
              <a:rPr lang="en-US" sz="1200" u="sng" dirty="0" smtClean="0">
                <a:latin typeface="Lucida Handwriting" panose="03010101010101010101" pitchFamily="66" charset="0"/>
              </a:rPr>
              <a:t>Course Description: </a:t>
            </a:r>
          </a:p>
          <a:p>
            <a:r>
              <a:rPr lang="en-US" sz="1200" dirty="0" smtClean="0">
                <a:latin typeface="Lucida Handwriting" panose="03010101010101010101" pitchFamily="66" charset="0"/>
              </a:rPr>
              <a:t>	A Springboard classroom is an environment that supports high expectations for all students as they develop solving, critical thinking, and reasoning skills.</a:t>
            </a:r>
          </a:p>
          <a:p>
            <a:endParaRPr lang="en-US" sz="1200" dirty="0">
              <a:latin typeface="Lucida Handwriting" panose="03010101010101010101" pitchFamily="66" charset="0"/>
            </a:endParaRPr>
          </a:p>
          <a:p>
            <a:r>
              <a:rPr lang="en-US" sz="1200" u="sng" dirty="0" smtClean="0">
                <a:latin typeface="Lucida Handwriting" panose="03010101010101010101" pitchFamily="66" charset="0"/>
              </a:rPr>
              <a:t>Objectives/Goals:</a:t>
            </a:r>
          </a:p>
          <a:p>
            <a:pPr marL="171450" indent="-171450">
              <a:buFont typeface="Arial" panose="020B0604020202020204" pitchFamily="34" charset="0"/>
              <a:buChar char="•"/>
            </a:pPr>
            <a:r>
              <a:rPr lang="en-US" sz="1200" dirty="0">
                <a:latin typeface="Lucida Handwriting" panose="03010101010101010101" pitchFamily="66" charset="0"/>
              </a:rPr>
              <a:t>Writing algebraic models from a variety of physical, numeric, and verbal descriptions.</a:t>
            </a:r>
          </a:p>
          <a:p>
            <a:pPr marL="171450" indent="-171450">
              <a:buFont typeface="Arial" panose="020B0604020202020204" pitchFamily="34" charset="0"/>
              <a:buChar char="•"/>
            </a:pPr>
            <a:r>
              <a:rPr lang="en-US" sz="1200" dirty="0">
                <a:latin typeface="Lucida Handwriting" panose="03010101010101010101" pitchFamily="66" charset="0"/>
              </a:rPr>
              <a:t>Solving equations using a variety of methods.</a:t>
            </a:r>
          </a:p>
          <a:p>
            <a:pPr marL="171450" indent="-171450">
              <a:buFont typeface="Arial" panose="020B0604020202020204" pitchFamily="34" charset="0"/>
              <a:buChar char="•"/>
            </a:pPr>
            <a:r>
              <a:rPr lang="en-US" sz="1200" dirty="0">
                <a:latin typeface="Lucida Handwriting" panose="03010101010101010101" pitchFamily="66" charset="0"/>
              </a:rPr>
              <a:t>Justifying answers using precise mathematical language.</a:t>
            </a:r>
          </a:p>
          <a:p>
            <a:pPr marL="171450" indent="-171450">
              <a:buFont typeface="Arial" panose="020B0604020202020204" pitchFamily="34" charset="0"/>
              <a:buChar char="•"/>
            </a:pPr>
            <a:r>
              <a:rPr lang="en-US" sz="1200" dirty="0">
                <a:latin typeface="Lucida Handwriting" panose="03010101010101010101" pitchFamily="66" charset="0"/>
              </a:rPr>
              <a:t>Relating constant rate of change to verbal, physical, and algebraic models.</a:t>
            </a:r>
          </a:p>
          <a:p>
            <a:pPr marL="171450" indent="-171450">
              <a:buFont typeface="Arial" panose="020B0604020202020204" pitchFamily="34" charset="0"/>
              <a:buChar char="•"/>
            </a:pPr>
            <a:r>
              <a:rPr lang="en-US" sz="1200" dirty="0">
                <a:latin typeface="Lucida Handwriting" panose="03010101010101010101" pitchFamily="66" charset="0"/>
              </a:rPr>
              <a:t>Using technology to solve problems.</a:t>
            </a:r>
          </a:p>
          <a:p>
            <a:pPr marL="171450" indent="-171450">
              <a:buFont typeface="Arial" panose="020B0604020202020204" pitchFamily="34" charset="0"/>
              <a:buChar char="•"/>
            </a:pPr>
            <a:r>
              <a:rPr lang="en-US" sz="1200" dirty="0">
                <a:latin typeface="Lucida Handwriting" panose="03010101010101010101" pitchFamily="66" charset="0"/>
              </a:rPr>
              <a:t>Reinforcing and extending the vocabulary of probability and statistics.</a:t>
            </a:r>
          </a:p>
          <a:p>
            <a:endParaRPr lang="en-US" sz="1200" dirty="0">
              <a:latin typeface="Lucida Handwriting" panose="03010101010101010101" pitchFamily="66" charset="0"/>
            </a:endParaRPr>
          </a:p>
          <a:p>
            <a:r>
              <a:rPr lang="en-US" sz="1200" dirty="0" smtClean="0">
                <a:latin typeface="Lucida Handwriting" panose="03010101010101010101" pitchFamily="66" charset="0"/>
              </a:rPr>
              <a:t>Standards: The course you are enrolled in aligns with the Missouri Learning Standards which can be found at </a:t>
            </a:r>
            <a:r>
              <a:rPr lang="en-US" sz="1200" dirty="0">
                <a:latin typeface="Lucida Handwriting" panose="03010101010101010101" pitchFamily="66" charset="0"/>
                <a:hlinkClick r:id="rId3"/>
              </a:rPr>
              <a:t>https://</a:t>
            </a:r>
            <a:r>
              <a:rPr lang="en-US" sz="1200" dirty="0" smtClean="0">
                <a:latin typeface="Lucida Handwriting" panose="03010101010101010101" pitchFamily="66" charset="0"/>
                <a:hlinkClick r:id="rId3"/>
              </a:rPr>
              <a:t>dese.mo.gov/college-career-readiness/curriculum/missouri-learning-standards#mini-panel-mls-standards2</a:t>
            </a:r>
            <a:endParaRPr lang="en-US" sz="1200" dirty="0" smtClean="0">
              <a:latin typeface="Lucida Handwriting" panose="03010101010101010101" pitchFamily="66" charset="0"/>
            </a:endParaRPr>
          </a:p>
          <a:p>
            <a:endParaRPr lang="en-US" sz="1200" dirty="0" smtClean="0">
              <a:latin typeface="Lucida Handwriting" panose="03010101010101010101" pitchFamily="66" charset="0"/>
            </a:endParaRPr>
          </a:p>
          <a:p>
            <a:endParaRPr lang="en-US" sz="1200" dirty="0">
              <a:latin typeface="Lucida Handwriting" panose="03010101010101010101" pitchFamily="66" charset="0"/>
            </a:endParaRPr>
          </a:p>
          <a:p>
            <a:r>
              <a:rPr lang="en-US" sz="1200" u="sng" dirty="0">
                <a:latin typeface="Lucida Handwriting" panose="03010101010101010101" pitchFamily="66" charset="0"/>
              </a:rPr>
              <a:t>Supply list</a:t>
            </a:r>
          </a:p>
          <a:p>
            <a:r>
              <a:rPr lang="en-US" sz="1200" dirty="0" smtClean="0">
                <a:latin typeface="Lucida Handwriting" panose="03010101010101010101" pitchFamily="66" charset="0"/>
              </a:rPr>
              <a:t>Pencils with erasers</a:t>
            </a:r>
            <a:endParaRPr lang="en-US" sz="1200" dirty="0">
              <a:latin typeface="Lucida Handwriting" panose="03010101010101010101" pitchFamily="66" charset="0"/>
            </a:endParaRPr>
          </a:p>
          <a:p>
            <a:r>
              <a:rPr lang="en-US" sz="1200" dirty="0" smtClean="0">
                <a:latin typeface="Lucida Handwriting" panose="03010101010101010101" pitchFamily="66" charset="0"/>
              </a:rPr>
              <a:t>Notebook and folder just for math</a:t>
            </a:r>
          </a:p>
          <a:p>
            <a:r>
              <a:rPr lang="en-US" sz="1200" dirty="0" smtClean="0">
                <a:latin typeface="Lucida Handwriting" panose="03010101010101010101" pitchFamily="66" charset="0"/>
              </a:rPr>
              <a:t>Red </a:t>
            </a:r>
            <a:r>
              <a:rPr lang="en-US" sz="1200" dirty="0">
                <a:latin typeface="Lucida Handwriting" panose="03010101010101010101" pitchFamily="66" charset="0"/>
              </a:rPr>
              <a:t>or blue </a:t>
            </a:r>
            <a:r>
              <a:rPr lang="en-US" sz="1200" dirty="0" smtClean="0">
                <a:latin typeface="Lucida Handwriting" panose="03010101010101010101" pitchFamily="66" charset="0"/>
              </a:rPr>
              <a:t>pen</a:t>
            </a:r>
          </a:p>
          <a:p>
            <a:r>
              <a:rPr lang="en-US" sz="1200" dirty="0" smtClean="0">
                <a:latin typeface="Lucida Handwriting" panose="03010101010101010101" pitchFamily="66" charset="0"/>
              </a:rPr>
              <a:t>EXPO markers</a:t>
            </a:r>
          </a:p>
          <a:p>
            <a:r>
              <a:rPr lang="en-US" sz="1200" dirty="0" smtClean="0">
                <a:latin typeface="Lucida Handwriting" panose="03010101010101010101" pitchFamily="66" charset="0"/>
              </a:rPr>
              <a:t>Disinfectant wipes</a:t>
            </a:r>
          </a:p>
          <a:p>
            <a:r>
              <a:rPr lang="en-US" sz="1200" dirty="0" smtClean="0">
                <a:latin typeface="Lucida Handwriting" panose="03010101010101010101" pitchFamily="66" charset="0"/>
              </a:rPr>
              <a:t>Tissues</a:t>
            </a:r>
          </a:p>
          <a:p>
            <a:r>
              <a:rPr lang="en-US" sz="1200" dirty="0" smtClean="0">
                <a:latin typeface="Lucida Handwriting" panose="03010101010101010101" pitchFamily="66" charset="0"/>
              </a:rPr>
              <a:t>Recommended: Scientific calculator (TI-30XS is sufficient.)</a:t>
            </a:r>
            <a:endParaRPr lang="en-US" sz="1200" dirty="0">
              <a:latin typeface="Lucida Handwriting" panose="03010101010101010101" pitchFamily="66" charset="0"/>
            </a:endParaRPr>
          </a:p>
          <a:p>
            <a:r>
              <a:rPr lang="en-US" sz="1200" dirty="0" smtClean="0">
                <a:latin typeface="Lucida Handwriting" panose="03010101010101010101" pitchFamily="66" charset="0"/>
              </a:rPr>
              <a:t> </a:t>
            </a:r>
          </a:p>
          <a:p>
            <a:endParaRPr lang="en-US" sz="1200" dirty="0">
              <a:latin typeface="Lucida Handwriting" panose="03010101010101010101" pitchFamily="66" charset="0"/>
            </a:endParaRPr>
          </a:p>
          <a:p>
            <a:endParaRPr lang="en-US" sz="1200" dirty="0">
              <a:latin typeface="Lucida Handwriting" panose="03010101010101010101" pitchFamily="66" charset="0"/>
            </a:endParaRPr>
          </a:p>
        </p:txBody>
      </p:sp>
    </p:spTree>
    <p:extLst>
      <p:ext uri="{BB962C8B-B14F-4D97-AF65-F5344CB8AC3E}">
        <p14:creationId xmlns:p14="http://schemas.microsoft.com/office/powerpoint/2010/main" val="439719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5943" y="504093"/>
            <a:ext cx="5915758" cy="584775"/>
          </a:xfrm>
          <a:prstGeom prst="rect">
            <a:avLst/>
          </a:prstGeom>
          <a:noFill/>
          <a:ln>
            <a:solidFill>
              <a:schemeClr val="tx1"/>
            </a:solidFill>
            <a:prstDash val="dashDot"/>
          </a:ln>
        </p:spPr>
        <p:txBody>
          <a:bodyPr wrap="square" rtlCol="0">
            <a:spAutoFit/>
          </a:bodyPr>
          <a:lstStyle/>
          <a:p>
            <a:pPr algn="ctr"/>
            <a:r>
              <a:rPr lang="en-US" sz="3200" dirty="0" smtClean="0">
                <a:latin typeface="Lucida Handwriting" panose="03010101010101010101" pitchFamily="66" charset="0"/>
              </a:rPr>
              <a:t>Classroom Expectations</a:t>
            </a:r>
            <a:endParaRPr lang="en-US" sz="3200" dirty="0">
              <a:latin typeface="Lucida Handwriting" panose="03010101010101010101" pitchFamily="66" charset="0"/>
            </a:endParaRPr>
          </a:p>
        </p:txBody>
      </p:sp>
      <p:sp>
        <p:nvSpPr>
          <p:cNvPr id="5" name="TextBox 4"/>
          <p:cNvSpPr txBox="1"/>
          <p:nvPr/>
        </p:nvSpPr>
        <p:spPr>
          <a:xfrm>
            <a:off x="434099" y="1563987"/>
            <a:ext cx="6119445" cy="7017306"/>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latin typeface="Lucida Handwriting" panose="03010101010101010101" pitchFamily="66" charset="0"/>
              </a:rPr>
              <a:t>We are a team.</a:t>
            </a:r>
          </a:p>
          <a:p>
            <a:pPr marL="742950" lvl="1" indent="-285750">
              <a:buFont typeface="Arial" panose="020B0604020202020204" pitchFamily="34" charset="0"/>
              <a:buChar char="•"/>
            </a:pPr>
            <a:r>
              <a:rPr lang="en-US" sz="1600" dirty="0" smtClean="0">
                <a:latin typeface="Lucida Handwriting" panose="03010101010101010101" pitchFamily="66" charset="0"/>
              </a:rPr>
              <a:t>Respect your peers.</a:t>
            </a:r>
          </a:p>
          <a:p>
            <a:pPr marL="742950" lvl="1" indent="-285750">
              <a:buFont typeface="Arial" panose="020B0604020202020204" pitchFamily="34" charset="0"/>
              <a:buChar char="•"/>
            </a:pPr>
            <a:r>
              <a:rPr lang="en-US" sz="1600" dirty="0" smtClean="0">
                <a:latin typeface="Lucida Handwriting" panose="03010101010101010101" pitchFamily="66" charset="0"/>
              </a:rPr>
              <a:t>Respect your teacher.</a:t>
            </a:r>
          </a:p>
          <a:p>
            <a:pPr marL="742950" lvl="1" indent="-285750">
              <a:buFont typeface="Arial" panose="020B0604020202020204" pitchFamily="34" charset="0"/>
              <a:buChar char="•"/>
            </a:pPr>
            <a:r>
              <a:rPr lang="en-US" sz="1600" dirty="0" smtClean="0">
                <a:latin typeface="Lucida Handwriting" panose="03010101010101010101" pitchFamily="66" charset="0"/>
              </a:rPr>
              <a:t>Be open to everyone’s opinion and ideas.</a:t>
            </a:r>
          </a:p>
          <a:p>
            <a:pPr marL="742950" lvl="1" indent="-285750">
              <a:buFont typeface="Arial" panose="020B0604020202020204" pitchFamily="34" charset="0"/>
              <a:buChar char="•"/>
            </a:pPr>
            <a:endParaRPr lang="en-US" sz="1600" dirty="0">
              <a:latin typeface="Lucida Handwriting" panose="03010101010101010101" pitchFamily="66" charset="0"/>
            </a:endParaRPr>
          </a:p>
          <a:p>
            <a:pPr marL="285750" indent="-285750">
              <a:buFont typeface="Arial" panose="020B0604020202020204" pitchFamily="34" charset="0"/>
              <a:buChar char="•"/>
            </a:pPr>
            <a:r>
              <a:rPr lang="en-US" sz="1600" dirty="0" smtClean="0">
                <a:latin typeface="Lucida Handwriting" panose="03010101010101010101" pitchFamily="66" charset="0"/>
              </a:rPr>
              <a:t>We learn from our mistakes.</a:t>
            </a:r>
          </a:p>
          <a:p>
            <a:pPr marL="742950" lvl="1" indent="-285750">
              <a:buFont typeface="Arial" panose="020B0604020202020204" pitchFamily="34" charset="0"/>
              <a:buChar char="•"/>
            </a:pPr>
            <a:r>
              <a:rPr lang="en-US" sz="1600" dirty="0" smtClean="0">
                <a:latin typeface="Lucida Handwriting" panose="03010101010101010101" pitchFamily="66" charset="0"/>
              </a:rPr>
              <a:t>We are not perfect.</a:t>
            </a:r>
          </a:p>
          <a:p>
            <a:pPr marL="742950" lvl="1" indent="-285750">
              <a:buFont typeface="Arial" panose="020B0604020202020204" pitchFamily="34" charset="0"/>
              <a:buChar char="•"/>
            </a:pPr>
            <a:r>
              <a:rPr lang="en-US" sz="1600" dirty="0" smtClean="0">
                <a:latin typeface="Lucida Handwriting" panose="03010101010101010101" pitchFamily="66" charset="0"/>
              </a:rPr>
              <a:t>It’s OK to make a mistake- that’s how we LEARN!</a:t>
            </a:r>
          </a:p>
          <a:p>
            <a:pPr marL="742950" lvl="1" indent="-285750">
              <a:buFont typeface="Arial" panose="020B0604020202020204" pitchFamily="34" charset="0"/>
              <a:buChar char="•"/>
            </a:pPr>
            <a:r>
              <a:rPr lang="en-US" sz="1600" dirty="0" smtClean="0">
                <a:latin typeface="Lucida Handwriting" panose="03010101010101010101" pitchFamily="66" charset="0"/>
              </a:rPr>
              <a:t>Try, try, try and try again! You will get it!</a:t>
            </a:r>
          </a:p>
          <a:p>
            <a:pPr marL="742950" lvl="1" indent="-285750">
              <a:buFont typeface="Arial" panose="020B0604020202020204" pitchFamily="34" charset="0"/>
              <a:buChar char="•"/>
            </a:pPr>
            <a:r>
              <a:rPr lang="en-US" sz="1600" dirty="0" smtClean="0">
                <a:latin typeface="Lucida Handwriting" panose="03010101010101010101" pitchFamily="66" charset="0"/>
              </a:rPr>
              <a:t>Pencils and erasers will be your best friend. </a:t>
            </a:r>
            <a:endParaRPr lang="en-US" sz="1600" dirty="0" smtClean="0">
              <a:latin typeface="Lucida Handwriting" panose="03010101010101010101" pitchFamily="66" charset="0"/>
              <a:sym typeface="Wingdings" panose="05000000000000000000" pitchFamily="2" charset="2"/>
            </a:endParaRPr>
          </a:p>
          <a:p>
            <a:pPr marL="285750" indent="-285750">
              <a:buFont typeface="Arial" panose="020B0604020202020204" pitchFamily="34" charset="0"/>
              <a:buChar char="•"/>
            </a:pPr>
            <a:endParaRPr lang="en-US" sz="1600" dirty="0">
              <a:latin typeface="Lucida Handwriting" panose="03010101010101010101" pitchFamily="66" charset="0"/>
              <a:sym typeface="Wingdings" panose="05000000000000000000" pitchFamily="2" charset="2"/>
            </a:endParaRPr>
          </a:p>
          <a:p>
            <a:pPr marL="285750" indent="-285750">
              <a:buFont typeface="Arial" panose="020B0604020202020204" pitchFamily="34" charset="0"/>
              <a:buChar char="•"/>
            </a:pPr>
            <a:r>
              <a:rPr lang="en-US" sz="1600" dirty="0" smtClean="0">
                <a:latin typeface="Lucida Handwriting" panose="03010101010101010101" pitchFamily="66" charset="0"/>
                <a:sym typeface="Wingdings" panose="05000000000000000000" pitchFamily="2" charset="2"/>
              </a:rPr>
              <a:t>We always try our best.</a:t>
            </a:r>
          </a:p>
          <a:p>
            <a:pPr marL="742950" lvl="1" indent="-285750">
              <a:buFont typeface="Arial" panose="020B0604020202020204" pitchFamily="34" charset="0"/>
              <a:buChar char="•"/>
            </a:pPr>
            <a:r>
              <a:rPr lang="en-US" sz="1600" dirty="0" smtClean="0">
                <a:latin typeface="Lucida Handwriting" panose="03010101010101010101" pitchFamily="66" charset="0"/>
                <a:sym typeface="Wingdings" panose="05000000000000000000" pitchFamily="2" charset="2"/>
              </a:rPr>
              <a:t>Always do your own best work!</a:t>
            </a:r>
          </a:p>
          <a:p>
            <a:pPr marL="742950" lvl="1" indent="-285750">
              <a:buFont typeface="Arial" panose="020B0604020202020204" pitchFamily="34" charset="0"/>
              <a:buChar char="•"/>
            </a:pPr>
            <a:r>
              <a:rPr lang="en-US" sz="1600" dirty="0" smtClean="0">
                <a:latin typeface="Lucida Handwriting" panose="03010101010101010101" pitchFamily="66" charset="0"/>
                <a:sym typeface="Wingdings" panose="05000000000000000000" pitchFamily="2" charset="2"/>
              </a:rPr>
              <a:t>The quality of work is better than just “getting it done”.</a:t>
            </a:r>
          </a:p>
          <a:p>
            <a:pPr marL="742950" lvl="1" indent="-285750">
              <a:buFont typeface="Arial" panose="020B0604020202020204" pitchFamily="34" charset="0"/>
              <a:buChar char="•"/>
            </a:pPr>
            <a:r>
              <a:rPr lang="en-US" sz="1600" dirty="0" smtClean="0">
                <a:latin typeface="Lucida Handwriting" panose="03010101010101010101" pitchFamily="66" charset="0"/>
                <a:sym typeface="Wingdings" panose="05000000000000000000" pitchFamily="2" charset="2"/>
              </a:rPr>
              <a:t>Be proud of your work.</a:t>
            </a:r>
          </a:p>
          <a:p>
            <a:pPr marL="285750" indent="-285750">
              <a:buFont typeface="Arial" panose="020B0604020202020204" pitchFamily="34" charset="0"/>
              <a:buChar char="•"/>
            </a:pPr>
            <a:endParaRPr lang="en-US" sz="1600" dirty="0">
              <a:latin typeface="Lucida Handwriting" panose="03010101010101010101" pitchFamily="66" charset="0"/>
              <a:sym typeface="Wingdings" panose="05000000000000000000" pitchFamily="2" charset="2"/>
            </a:endParaRPr>
          </a:p>
          <a:p>
            <a:pPr marL="285750" indent="-285750">
              <a:buFont typeface="Arial" panose="020B0604020202020204" pitchFamily="34" charset="0"/>
              <a:buChar char="•"/>
            </a:pPr>
            <a:r>
              <a:rPr lang="en-US" sz="1600" dirty="0" smtClean="0">
                <a:latin typeface="Lucida Handwriting" panose="03010101010101010101" pitchFamily="66" charset="0"/>
                <a:sym typeface="Wingdings" panose="05000000000000000000" pitchFamily="2" charset="2"/>
              </a:rPr>
              <a:t>We celebrate and value everyone’s success!</a:t>
            </a:r>
          </a:p>
          <a:p>
            <a:pPr marL="742950" lvl="1" indent="-285750">
              <a:buFont typeface="Arial" panose="020B0604020202020204" pitchFamily="34" charset="0"/>
              <a:buChar char="•"/>
            </a:pPr>
            <a:r>
              <a:rPr lang="en-US" sz="1600" dirty="0" smtClean="0">
                <a:latin typeface="Lucida Handwriting" panose="03010101010101010101" pitchFamily="66" charset="0"/>
                <a:sym typeface="Wingdings" panose="05000000000000000000" pitchFamily="2" charset="2"/>
              </a:rPr>
              <a:t>We can achieve great things if we support each other. </a:t>
            </a:r>
            <a:endParaRPr lang="en-US" sz="1600" dirty="0">
              <a:latin typeface="Lucida Handwriting" panose="03010101010101010101" pitchFamily="66" charset="0"/>
              <a:sym typeface="Wingdings" panose="05000000000000000000" pitchFamily="2" charset="2"/>
            </a:endParaRPr>
          </a:p>
          <a:p>
            <a:pPr marL="285750" indent="-285750">
              <a:buFont typeface="Arial" panose="020B0604020202020204" pitchFamily="34" charset="0"/>
              <a:buChar char="•"/>
            </a:pPr>
            <a:endParaRPr lang="en-US" sz="1600" dirty="0" smtClean="0">
              <a:latin typeface="Lucida Handwriting" panose="03010101010101010101" pitchFamily="66" charset="0"/>
              <a:sym typeface="Wingdings" panose="05000000000000000000" pitchFamily="2" charset="2"/>
            </a:endParaRPr>
          </a:p>
          <a:p>
            <a:pPr algn="ctr"/>
            <a:r>
              <a:rPr lang="en-US" sz="1600" dirty="0" smtClean="0">
                <a:latin typeface="Lucida Handwriting" panose="03010101010101010101" pitchFamily="66" charset="0"/>
                <a:sym typeface="Wingdings" panose="05000000000000000000" pitchFamily="2" charset="2"/>
              </a:rPr>
              <a:t>“You can’t use up creativity. The more you use, the more you have.”</a:t>
            </a:r>
          </a:p>
          <a:p>
            <a:endParaRPr lang="en-US" sz="1600" dirty="0">
              <a:latin typeface="Lucida Handwriting" panose="03010101010101010101" pitchFamily="66" charset="0"/>
              <a:sym typeface="Wingdings" panose="05000000000000000000" pitchFamily="2" charset="2"/>
            </a:endParaRPr>
          </a:p>
          <a:p>
            <a:pPr algn="ctr"/>
            <a:r>
              <a:rPr lang="en-US" sz="1600" dirty="0" smtClean="0">
                <a:latin typeface="Lucida Handwriting" panose="03010101010101010101" pitchFamily="66" charset="0"/>
                <a:sym typeface="Wingdings" panose="05000000000000000000" pitchFamily="2" charset="2"/>
              </a:rPr>
              <a:t>“Try to be a rainbow in someone’s cloud.”</a:t>
            </a:r>
          </a:p>
          <a:p>
            <a:r>
              <a:rPr lang="en-US" sz="1600" dirty="0">
                <a:latin typeface="Lucida Handwriting" panose="03010101010101010101" pitchFamily="66" charset="0"/>
                <a:sym typeface="Wingdings" panose="05000000000000000000" pitchFamily="2" charset="2"/>
              </a:rPr>
              <a:t>	</a:t>
            </a:r>
            <a:r>
              <a:rPr lang="en-US" sz="1600" dirty="0" smtClean="0">
                <a:latin typeface="Lucida Handwriting" panose="03010101010101010101" pitchFamily="66" charset="0"/>
                <a:sym typeface="Wingdings" panose="05000000000000000000" pitchFamily="2" charset="2"/>
              </a:rPr>
              <a:t>						-Maya Angelou</a:t>
            </a:r>
          </a:p>
          <a:p>
            <a:pPr marL="742950" lvl="1" indent="-285750">
              <a:buFont typeface="Arial" panose="020B0604020202020204" pitchFamily="34" charset="0"/>
              <a:buChar char="•"/>
            </a:pPr>
            <a:endParaRPr lang="en-US" dirty="0">
              <a:latin typeface="Lucida Handwriting" panose="03010101010101010101" pitchFamily="66" charset="0"/>
            </a:endParaRPr>
          </a:p>
        </p:txBody>
      </p:sp>
    </p:spTree>
    <p:extLst>
      <p:ext uri="{BB962C8B-B14F-4D97-AF65-F5344CB8AC3E}">
        <p14:creationId xmlns:p14="http://schemas.microsoft.com/office/powerpoint/2010/main" val="2477236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96815" y="1129898"/>
            <a:ext cx="5416061" cy="6370975"/>
          </a:xfrm>
          <a:prstGeom prst="rect">
            <a:avLst/>
          </a:prstGeom>
          <a:noFill/>
        </p:spPr>
        <p:txBody>
          <a:bodyPr wrap="square" rtlCol="0">
            <a:spAutoFit/>
          </a:bodyPr>
          <a:lstStyle/>
          <a:p>
            <a:r>
              <a:rPr lang="en-US" sz="1200" u="sng" dirty="0" smtClean="0">
                <a:latin typeface="Lucida Handwriting" panose="03010101010101010101" pitchFamily="66" charset="0"/>
              </a:rPr>
              <a:t>Beginning of class</a:t>
            </a:r>
          </a:p>
          <a:p>
            <a:pPr marL="285750" indent="-285750">
              <a:buFont typeface="Arial" panose="020B0604020202020204" pitchFamily="34" charset="0"/>
              <a:buChar char="•"/>
            </a:pPr>
            <a:r>
              <a:rPr lang="en-US" sz="1200" dirty="0" smtClean="0">
                <a:latin typeface="Lucida Handwriting" panose="03010101010101010101" pitchFamily="66" charset="0"/>
              </a:rPr>
              <a:t>Come to class prepared with </a:t>
            </a:r>
            <a:r>
              <a:rPr lang="en-US" sz="1200" b="1" u="sng" dirty="0" smtClean="0">
                <a:latin typeface="Lucida Handwriting" panose="03010101010101010101" pitchFamily="66" charset="0"/>
              </a:rPr>
              <a:t>all </a:t>
            </a:r>
            <a:r>
              <a:rPr lang="en-US" sz="1200" dirty="0" smtClean="0">
                <a:latin typeface="Lucida Handwriting" panose="03010101010101010101" pitchFamily="66" charset="0"/>
              </a:rPr>
              <a:t>materials; pencil, paper, iPad (charged), and assigned independent work. </a:t>
            </a:r>
          </a:p>
          <a:p>
            <a:pPr marL="285750" indent="-285750">
              <a:buFont typeface="Arial" panose="020B0604020202020204" pitchFamily="34" charset="0"/>
              <a:buChar char="•"/>
            </a:pPr>
            <a:r>
              <a:rPr lang="en-US" sz="1200" dirty="0" smtClean="0">
                <a:latin typeface="Lucida Handwriting" panose="03010101010101010101" pitchFamily="66" charset="0"/>
              </a:rPr>
              <a:t>Be aware of the “Do Now” activity on the screen, and answer in the allotted time.</a:t>
            </a:r>
          </a:p>
          <a:p>
            <a:pPr marL="285750" indent="-285750">
              <a:buFont typeface="Arial" panose="020B0604020202020204" pitchFamily="34" charset="0"/>
              <a:buChar char="•"/>
            </a:pPr>
            <a:r>
              <a:rPr lang="en-US" sz="1200" dirty="0" smtClean="0">
                <a:latin typeface="Lucida Handwriting" panose="03010101010101010101" pitchFamily="66" charset="0"/>
              </a:rPr>
              <a:t>Independent work should be completed and turned into Teams prior to the start of class.</a:t>
            </a:r>
          </a:p>
          <a:p>
            <a:pPr marL="285750" indent="-285750">
              <a:buFont typeface="Arial" panose="020B0604020202020204" pitchFamily="34" charset="0"/>
              <a:buChar char="•"/>
            </a:pPr>
            <a:r>
              <a:rPr lang="en-US" sz="1200" dirty="0" smtClean="0">
                <a:latin typeface="Lucida Handwriting" panose="03010101010101010101" pitchFamily="66" charset="0"/>
              </a:rPr>
              <a:t>If you had questions on the assignment, please have them ready so we can go over them. </a:t>
            </a:r>
          </a:p>
          <a:p>
            <a:pPr marL="285750" indent="-285750">
              <a:buFont typeface="Arial" panose="020B0604020202020204" pitchFamily="34" charset="0"/>
              <a:buChar char="•"/>
            </a:pPr>
            <a:endParaRPr lang="en-US" sz="1200" dirty="0">
              <a:latin typeface="Lucida Handwriting" panose="03010101010101010101" pitchFamily="66" charset="0"/>
            </a:endParaRPr>
          </a:p>
          <a:p>
            <a:r>
              <a:rPr lang="en-US" sz="1200" u="sng" dirty="0" smtClean="0">
                <a:latin typeface="Lucida Handwriting" panose="03010101010101010101" pitchFamily="66" charset="0"/>
              </a:rPr>
              <a:t>During class</a:t>
            </a:r>
          </a:p>
          <a:p>
            <a:pPr marL="285750" indent="-285750">
              <a:buFont typeface="Arial" panose="020B0604020202020204" pitchFamily="34" charset="0"/>
              <a:buChar char="•"/>
            </a:pPr>
            <a:r>
              <a:rPr lang="en-US" sz="1200" dirty="0" smtClean="0">
                <a:latin typeface="Lucida Handwriting" panose="03010101010101010101" pitchFamily="66" charset="0"/>
              </a:rPr>
              <a:t>Please be respectful of your peers and teacher during class of their opinions or answers during instruction and discussion. </a:t>
            </a:r>
          </a:p>
          <a:p>
            <a:pPr marL="285750" indent="-285750">
              <a:buFont typeface="Arial" panose="020B0604020202020204" pitchFamily="34" charset="0"/>
              <a:buChar char="•"/>
            </a:pPr>
            <a:r>
              <a:rPr lang="en-US" sz="1200" dirty="0" smtClean="0">
                <a:latin typeface="Lucida Handwriting" panose="03010101010101010101" pitchFamily="66" charset="0"/>
              </a:rPr>
              <a:t>During instruction, please pay attention. New skills and concepts will be covered every class period, so it’s imperative you are following along to be sure you can complete the independent work after you leave class.</a:t>
            </a:r>
          </a:p>
          <a:p>
            <a:pPr marL="285750" indent="-285750">
              <a:buFont typeface="Arial" panose="020B0604020202020204" pitchFamily="34" charset="0"/>
              <a:buChar char="•"/>
            </a:pPr>
            <a:r>
              <a:rPr lang="en-US" sz="1200" dirty="0" smtClean="0">
                <a:latin typeface="Lucida Handwriting" panose="03010101010101010101" pitchFamily="66" charset="0"/>
              </a:rPr>
              <a:t>Please do not distract others during instruction, because you and others will not be learning!</a:t>
            </a:r>
          </a:p>
          <a:p>
            <a:endParaRPr lang="en-US" sz="1200" dirty="0" smtClean="0">
              <a:latin typeface="Lucida Handwriting" panose="03010101010101010101" pitchFamily="66" charset="0"/>
            </a:endParaRPr>
          </a:p>
          <a:p>
            <a:r>
              <a:rPr lang="en-US" sz="1200" u="sng" dirty="0" smtClean="0">
                <a:latin typeface="Lucida Handwriting" panose="03010101010101010101" pitchFamily="66" charset="0"/>
              </a:rPr>
              <a:t>End of class</a:t>
            </a:r>
          </a:p>
          <a:p>
            <a:pPr marL="285750" indent="-285750">
              <a:buFont typeface="Arial" panose="020B0604020202020204" pitchFamily="34" charset="0"/>
              <a:buChar char="•"/>
            </a:pPr>
            <a:r>
              <a:rPr lang="en-US" sz="1200" dirty="0" smtClean="0">
                <a:latin typeface="Lucida Handwriting" panose="03010101010101010101" pitchFamily="66" charset="0"/>
              </a:rPr>
              <a:t>Stay at your seat and work on asynchronous work until you are dismissed.</a:t>
            </a:r>
          </a:p>
          <a:p>
            <a:endParaRPr lang="en-US" sz="1200" dirty="0">
              <a:latin typeface="Lucida Handwriting" panose="03010101010101010101" pitchFamily="66" charset="0"/>
            </a:endParaRPr>
          </a:p>
          <a:p>
            <a:r>
              <a:rPr lang="en-US" sz="1200" u="sng" dirty="0">
                <a:latin typeface="Lucida Handwriting" panose="03010101010101010101" pitchFamily="66" charset="0"/>
              </a:rPr>
              <a:t>Absent Work</a:t>
            </a:r>
          </a:p>
          <a:p>
            <a:pPr marL="285750" indent="-285750">
              <a:buFont typeface="Arial" panose="020B0604020202020204" pitchFamily="34" charset="0"/>
              <a:buChar char="•"/>
            </a:pPr>
            <a:r>
              <a:rPr lang="en-US" sz="1200" dirty="0">
                <a:latin typeface="Lucida Handwriting" panose="03010101010101010101" pitchFamily="66" charset="0"/>
              </a:rPr>
              <a:t>It is </a:t>
            </a:r>
            <a:r>
              <a:rPr lang="en-US" sz="1200" b="1" u="sng" dirty="0">
                <a:latin typeface="Lucida Handwriting" panose="03010101010101010101" pitchFamily="66" charset="0"/>
              </a:rPr>
              <a:t>your </a:t>
            </a:r>
            <a:r>
              <a:rPr lang="en-US" sz="1200" dirty="0">
                <a:latin typeface="Lucida Handwriting" panose="03010101010101010101" pitchFamily="66" charset="0"/>
              </a:rPr>
              <a:t>responsibility to obtain any missed work.</a:t>
            </a:r>
          </a:p>
          <a:p>
            <a:pPr marL="285750" indent="-285750">
              <a:buFont typeface="Arial" panose="020B0604020202020204" pitchFamily="34" charset="0"/>
              <a:buChar char="•"/>
            </a:pPr>
            <a:r>
              <a:rPr lang="en-US" sz="1200" dirty="0">
                <a:latin typeface="Lucida Handwriting" panose="03010101010101010101" pitchFamily="66" charset="0"/>
              </a:rPr>
              <a:t>Homework is due based on the number of days your absent. Ex: 1 day absent, 1 day to complete homework</a:t>
            </a:r>
          </a:p>
          <a:p>
            <a:pPr marL="285750" indent="-285750">
              <a:buFont typeface="Arial" panose="020B0604020202020204" pitchFamily="34" charset="0"/>
              <a:buChar char="•"/>
            </a:pPr>
            <a:r>
              <a:rPr lang="en-US" sz="1200" dirty="0">
                <a:latin typeface="Lucida Handwriting" panose="03010101010101010101" pitchFamily="66" charset="0"/>
              </a:rPr>
              <a:t>Tests: you will complete tests </a:t>
            </a:r>
            <a:r>
              <a:rPr lang="en-US" sz="1200" dirty="0" smtClean="0">
                <a:latin typeface="Lucida Handwriting" panose="03010101010101010101" pitchFamily="66" charset="0"/>
              </a:rPr>
              <a:t>in a timely manner. </a:t>
            </a:r>
            <a:r>
              <a:rPr lang="en-US" sz="1200" dirty="0">
                <a:latin typeface="Lucida Handwriting" panose="03010101010101010101" pitchFamily="66" charset="0"/>
              </a:rPr>
              <a:t>It is your responsibility to study and be prepared, even if you’re </a:t>
            </a:r>
            <a:r>
              <a:rPr lang="en-US" sz="1200" dirty="0" smtClean="0">
                <a:latin typeface="Lucida Handwriting" panose="03010101010101010101" pitchFamily="66" charset="0"/>
              </a:rPr>
              <a:t>absent during a class period. </a:t>
            </a:r>
            <a:endParaRPr lang="en-US" sz="1200" dirty="0">
              <a:latin typeface="Lucida Handwriting" panose="03010101010101010101" pitchFamily="66" charset="0"/>
            </a:endParaRPr>
          </a:p>
          <a:p>
            <a:pPr marL="285750" indent="-285750">
              <a:buFont typeface="Arial" panose="020B0604020202020204" pitchFamily="34" charset="0"/>
              <a:buChar char="•"/>
            </a:pPr>
            <a:endParaRPr lang="en-US" sz="1200" dirty="0">
              <a:latin typeface="Lucida Handwriting" panose="03010101010101010101" pitchFamily="66" charset="0"/>
            </a:endParaRPr>
          </a:p>
          <a:p>
            <a:endParaRPr lang="en-US" sz="1200" dirty="0">
              <a:latin typeface="Lucida Handwriting" panose="03010101010101010101" pitchFamily="66" charset="0"/>
            </a:endParaRPr>
          </a:p>
        </p:txBody>
      </p:sp>
      <p:sp>
        <p:nvSpPr>
          <p:cNvPr id="6" name="Rectangle 5"/>
          <p:cNvSpPr/>
          <p:nvPr/>
        </p:nvSpPr>
        <p:spPr>
          <a:xfrm>
            <a:off x="770405" y="413210"/>
            <a:ext cx="5211683" cy="584775"/>
          </a:xfrm>
          <a:prstGeom prst="rect">
            <a:avLst/>
          </a:prstGeom>
          <a:ln>
            <a:solidFill>
              <a:schemeClr val="tx1"/>
            </a:solidFill>
            <a:prstDash val="dashDot"/>
          </a:ln>
        </p:spPr>
        <p:txBody>
          <a:bodyPr wrap="none">
            <a:spAutoFit/>
          </a:bodyPr>
          <a:lstStyle/>
          <a:p>
            <a:pPr algn="ctr"/>
            <a:r>
              <a:rPr lang="en-US" sz="3200" dirty="0" smtClean="0">
                <a:latin typeface="Lucida Handwriting" panose="03010101010101010101" pitchFamily="66" charset="0"/>
              </a:rPr>
              <a:t>Classroom Procedures</a:t>
            </a:r>
            <a:endParaRPr lang="en-US" sz="3200" dirty="0">
              <a:latin typeface="Lucida Handwriting" panose="03010101010101010101" pitchFamily="66" charset="0"/>
            </a:endParaRPr>
          </a:p>
        </p:txBody>
      </p:sp>
    </p:spTree>
    <p:extLst>
      <p:ext uri="{BB962C8B-B14F-4D97-AF65-F5344CB8AC3E}">
        <p14:creationId xmlns:p14="http://schemas.microsoft.com/office/powerpoint/2010/main" val="483371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5236" y="659395"/>
            <a:ext cx="5211683" cy="584775"/>
          </a:xfrm>
          <a:prstGeom prst="rect">
            <a:avLst/>
          </a:prstGeom>
          <a:ln>
            <a:solidFill>
              <a:schemeClr val="tx1"/>
            </a:solidFill>
            <a:prstDash val="dashDot"/>
          </a:ln>
        </p:spPr>
        <p:txBody>
          <a:bodyPr wrap="none">
            <a:spAutoFit/>
          </a:bodyPr>
          <a:lstStyle/>
          <a:p>
            <a:pPr algn="ctr"/>
            <a:r>
              <a:rPr lang="en-US" sz="3200" dirty="0">
                <a:latin typeface="Lucida Handwriting" panose="03010101010101010101" pitchFamily="66" charset="0"/>
              </a:rPr>
              <a:t>Classroom Procedures</a:t>
            </a:r>
          </a:p>
        </p:txBody>
      </p:sp>
      <p:sp>
        <p:nvSpPr>
          <p:cNvPr id="5" name="TextBox 4"/>
          <p:cNvSpPr txBox="1"/>
          <p:nvPr/>
        </p:nvSpPr>
        <p:spPr>
          <a:xfrm>
            <a:off x="562708" y="1341315"/>
            <a:ext cx="5468815" cy="5693866"/>
          </a:xfrm>
          <a:prstGeom prst="rect">
            <a:avLst/>
          </a:prstGeom>
          <a:noFill/>
        </p:spPr>
        <p:txBody>
          <a:bodyPr wrap="square" rtlCol="0">
            <a:spAutoFit/>
          </a:bodyPr>
          <a:lstStyle/>
          <a:p>
            <a:r>
              <a:rPr lang="en-US" sz="1400" u="sng" dirty="0" smtClean="0">
                <a:latin typeface="Lucida Handwriting" panose="03010101010101010101" pitchFamily="66" charset="0"/>
              </a:rPr>
              <a:t>Grading Scale</a:t>
            </a:r>
          </a:p>
          <a:p>
            <a:r>
              <a:rPr lang="en-US" sz="1400" dirty="0">
                <a:latin typeface="Lucida Handwriting" panose="03010101010101010101" pitchFamily="66" charset="0"/>
              </a:rPr>
              <a:t>	</a:t>
            </a:r>
            <a:r>
              <a:rPr lang="en-US" sz="1400" dirty="0" smtClean="0">
                <a:latin typeface="Lucida Handwriting" panose="03010101010101010101" pitchFamily="66" charset="0"/>
              </a:rPr>
              <a:t>A	100</a:t>
            </a:r>
            <a:r>
              <a:rPr lang="en-US" sz="1400" dirty="0" smtClean="0">
                <a:latin typeface="Lucida Handwriting" panose="03010101010101010101" pitchFamily="66" charset="0"/>
              </a:rPr>
              <a:t>%-</a:t>
            </a:r>
            <a:r>
              <a:rPr lang="en-US" sz="1400" dirty="0" smtClean="0">
                <a:latin typeface="Lucida Handwriting" panose="03010101010101010101" pitchFamily="66" charset="0"/>
              </a:rPr>
              <a:t>90</a:t>
            </a:r>
            <a:r>
              <a:rPr lang="en-US" sz="1400" dirty="0" smtClean="0">
                <a:latin typeface="Lucida Handwriting" panose="03010101010101010101" pitchFamily="66" charset="0"/>
              </a:rPr>
              <a:t>%</a:t>
            </a:r>
            <a:endParaRPr lang="en-US" sz="1400" dirty="0" smtClean="0">
              <a:latin typeface="Lucida Handwriting" panose="03010101010101010101" pitchFamily="66" charset="0"/>
            </a:endParaRPr>
          </a:p>
          <a:p>
            <a:r>
              <a:rPr lang="en-US" sz="1400" dirty="0">
                <a:latin typeface="Lucida Handwriting" panose="03010101010101010101" pitchFamily="66" charset="0"/>
              </a:rPr>
              <a:t>	</a:t>
            </a:r>
            <a:r>
              <a:rPr lang="en-US" sz="1400" dirty="0" smtClean="0">
                <a:latin typeface="Lucida Handwriting" panose="03010101010101010101" pitchFamily="66" charset="0"/>
              </a:rPr>
              <a:t>B	</a:t>
            </a:r>
            <a:r>
              <a:rPr lang="en-US" sz="1400" dirty="0" smtClean="0">
                <a:latin typeface="Lucida Handwriting" panose="03010101010101010101" pitchFamily="66" charset="0"/>
              </a:rPr>
              <a:t>89%-</a:t>
            </a:r>
            <a:r>
              <a:rPr lang="en-US" sz="1400" dirty="0" smtClean="0">
                <a:latin typeface="Lucida Handwriting" panose="03010101010101010101" pitchFamily="66" charset="0"/>
              </a:rPr>
              <a:t>80</a:t>
            </a:r>
            <a:r>
              <a:rPr lang="en-US" sz="1400" dirty="0" smtClean="0">
                <a:latin typeface="Lucida Handwriting" panose="03010101010101010101" pitchFamily="66" charset="0"/>
              </a:rPr>
              <a:t>%</a:t>
            </a:r>
            <a:endParaRPr lang="en-US" sz="1400" dirty="0" smtClean="0">
              <a:latin typeface="Lucida Handwriting" panose="03010101010101010101" pitchFamily="66" charset="0"/>
            </a:endParaRPr>
          </a:p>
          <a:p>
            <a:r>
              <a:rPr lang="en-US" sz="1400" dirty="0">
                <a:latin typeface="Lucida Handwriting" panose="03010101010101010101" pitchFamily="66" charset="0"/>
              </a:rPr>
              <a:t>	</a:t>
            </a:r>
            <a:r>
              <a:rPr lang="en-US" sz="1400" dirty="0" smtClean="0">
                <a:latin typeface="Lucida Handwriting" panose="03010101010101010101" pitchFamily="66" charset="0"/>
              </a:rPr>
              <a:t>C	</a:t>
            </a:r>
            <a:r>
              <a:rPr lang="en-US" sz="1400" dirty="0" smtClean="0">
                <a:latin typeface="Lucida Handwriting" panose="03010101010101010101" pitchFamily="66" charset="0"/>
              </a:rPr>
              <a:t>79%-70%</a:t>
            </a:r>
            <a:endParaRPr lang="en-US" sz="1400" dirty="0" smtClean="0">
              <a:latin typeface="Lucida Handwriting" panose="03010101010101010101" pitchFamily="66" charset="0"/>
            </a:endParaRPr>
          </a:p>
          <a:p>
            <a:r>
              <a:rPr lang="en-US" sz="1400" dirty="0">
                <a:latin typeface="Lucida Handwriting" panose="03010101010101010101" pitchFamily="66" charset="0"/>
              </a:rPr>
              <a:t>	</a:t>
            </a:r>
            <a:r>
              <a:rPr lang="en-US" sz="1400" dirty="0" smtClean="0">
                <a:latin typeface="Lucida Handwriting" panose="03010101010101010101" pitchFamily="66" charset="0"/>
              </a:rPr>
              <a:t>D	</a:t>
            </a:r>
            <a:r>
              <a:rPr lang="en-US" sz="1400" dirty="0" smtClean="0">
                <a:latin typeface="Lucida Handwriting" panose="03010101010101010101" pitchFamily="66" charset="0"/>
              </a:rPr>
              <a:t>69%-</a:t>
            </a:r>
            <a:r>
              <a:rPr lang="en-US" sz="1400" dirty="0" smtClean="0">
                <a:latin typeface="Lucida Handwriting" panose="03010101010101010101" pitchFamily="66" charset="0"/>
              </a:rPr>
              <a:t>60</a:t>
            </a:r>
            <a:r>
              <a:rPr lang="en-US" sz="1400" dirty="0" smtClean="0">
                <a:latin typeface="Lucida Handwriting" panose="03010101010101010101" pitchFamily="66" charset="0"/>
              </a:rPr>
              <a:t>%</a:t>
            </a:r>
            <a:endParaRPr lang="en-US" sz="1400" dirty="0" smtClean="0">
              <a:latin typeface="Lucida Handwriting" panose="03010101010101010101" pitchFamily="66" charset="0"/>
            </a:endParaRPr>
          </a:p>
          <a:p>
            <a:r>
              <a:rPr lang="en-US" sz="1400" dirty="0">
                <a:latin typeface="Lucida Handwriting" panose="03010101010101010101" pitchFamily="66" charset="0"/>
              </a:rPr>
              <a:t>	</a:t>
            </a:r>
            <a:r>
              <a:rPr lang="en-US" sz="1400" dirty="0" smtClean="0">
                <a:latin typeface="Lucida Handwriting" panose="03010101010101010101" pitchFamily="66" charset="0"/>
              </a:rPr>
              <a:t>F	</a:t>
            </a:r>
            <a:r>
              <a:rPr lang="en-US" sz="1400" dirty="0" smtClean="0">
                <a:latin typeface="Lucida Handwriting" panose="03010101010101010101" pitchFamily="66" charset="0"/>
              </a:rPr>
              <a:t>59% </a:t>
            </a:r>
            <a:r>
              <a:rPr lang="en-US" sz="1400" dirty="0" smtClean="0">
                <a:latin typeface="Lucida Handwriting" panose="03010101010101010101" pitchFamily="66" charset="0"/>
              </a:rPr>
              <a:t>or below</a:t>
            </a:r>
          </a:p>
          <a:p>
            <a:endParaRPr lang="en-US" sz="1400" u="sng" dirty="0" smtClean="0">
              <a:latin typeface="Lucida Handwriting" panose="03010101010101010101" pitchFamily="66" charset="0"/>
            </a:endParaRPr>
          </a:p>
          <a:p>
            <a:r>
              <a:rPr lang="en-US" sz="1400" u="sng" dirty="0">
                <a:latin typeface="Lucida Handwriting" panose="03010101010101010101" pitchFamily="66" charset="0"/>
              </a:rPr>
              <a:t>Grading</a:t>
            </a:r>
          </a:p>
          <a:p>
            <a:pPr marL="285750" indent="-285750">
              <a:buFont typeface="Arial" panose="020B0604020202020204" pitchFamily="34" charset="0"/>
              <a:buChar char="•"/>
            </a:pPr>
            <a:r>
              <a:rPr lang="en-US" sz="1400" dirty="0">
                <a:latin typeface="Lucida Handwriting" panose="03010101010101010101" pitchFamily="66" charset="0"/>
              </a:rPr>
              <a:t>The Saint Louis Public School District requires teachers to use </a:t>
            </a:r>
            <a:r>
              <a:rPr lang="en-US" sz="1400" dirty="0" smtClean="0">
                <a:latin typeface="Lucida Handwriting" panose="03010101010101010101" pitchFamily="66" charset="0"/>
              </a:rPr>
              <a:t>the online </a:t>
            </a:r>
            <a:r>
              <a:rPr lang="en-US" sz="1400" dirty="0">
                <a:latin typeface="Lucida Handwriting" panose="03010101010101010101" pitchFamily="66" charset="0"/>
              </a:rPr>
              <a:t>grading format SIS Parent Portal. This is an account that is set up by the district, and will be used by all teachers at McKinley. This online tool is essential for families to utilize in order to monitor student progress.  To view grades you must log into SIS Parent Portal.  SIS Parent Portal will also have the most up-to-date grades for students.</a:t>
            </a:r>
          </a:p>
          <a:p>
            <a:pPr marL="285750" indent="-285750">
              <a:buFont typeface="Arial" panose="020B0604020202020204" pitchFamily="34" charset="0"/>
              <a:buChar char="•"/>
            </a:pPr>
            <a:r>
              <a:rPr lang="en-US" sz="1400" u="sng" dirty="0" smtClean="0">
                <a:latin typeface="Lucida Handwriting" panose="03010101010101010101" pitchFamily="66" charset="0"/>
              </a:rPr>
              <a:t>Homework</a:t>
            </a:r>
            <a:r>
              <a:rPr lang="en-US" sz="1400" dirty="0" smtClean="0">
                <a:latin typeface="Lucida Handwriting" panose="03010101010101010101" pitchFamily="66" charset="0"/>
              </a:rPr>
              <a:t> will account for </a:t>
            </a:r>
            <a:r>
              <a:rPr lang="en-US" sz="1400" u="sng" dirty="0" smtClean="0">
                <a:latin typeface="Lucida Handwriting" panose="03010101010101010101" pitchFamily="66" charset="0"/>
              </a:rPr>
              <a:t>10%</a:t>
            </a:r>
            <a:r>
              <a:rPr lang="en-US" sz="1400" dirty="0" smtClean="0">
                <a:latin typeface="Lucida Handwriting" panose="03010101010101010101" pitchFamily="66" charset="0"/>
              </a:rPr>
              <a:t> of your grade. </a:t>
            </a:r>
            <a:r>
              <a:rPr lang="en-US" sz="1400" u="sng" dirty="0" smtClean="0">
                <a:latin typeface="Lucida Handwriting" panose="03010101010101010101" pitchFamily="66" charset="0"/>
              </a:rPr>
              <a:t>Formative</a:t>
            </a:r>
            <a:r>
              <a:rPr lang="en-US" sz="1400" dirty="0" smtClean="0">
                <a:latin typeface="Lucida Handwriting" panose="03010101010101010101" pitchFamily="66" charset="0"/>
              </a:rPr>
              <a:t> assignments will make up approximately </a:t>
            </a:r>
            <a:r>
              <a:rPr lang="en-US" sz="1400" u="sng" dirty="0" smtClean="0">
                <a:latin typeface="Lucida Handwriting" panose="03010101010101010101" pitchFamily="66" charset="0"/>
              </a:rPr>
              <a:t>40%</a:t>
            </a:r>
            <a:r>
              <a:rPr lang="en-US" sz="1400" dirty="0" smtClean="0">
                <a:latin typeface="Lucida Handwriting" panose="03010101010101010101" pitchFamily="66" charset="0"/>
              </a:rPr>
              <a:t>.  </a:t>
            </a:r>
            <a:r>
              <a:rPr lang="en-US" sz="1400" u="sng" dirty="0">
                <a:latin typeface="Lucida Handwriting" panose="03010101010101010101" pitchFamily="66" charset="0"/>
              </a:rPr>
              <a:t>Summative </a:t>
            </a:r>
            <a:r>
              <a:rPr lang="en-US" sz="1400" dirty="0">
                <a:latin typeface="Lucida Handwriting" panose="03010101010101010101" pitchFamily="66" charset="0"/>
              </a:rPr>
              <a:t>assessments </a:t>
            </a:r>
            <a:r>
              <a:rPr lang="en-US" sz="1400" dirty="0" smtClean="0">
                <a:latin typeface="Lucida Handwriting" panose="03010101010101010101" pitchFamily="66" charset="0"/>
              </a:rPr>
              <a:t>(tests) will </a:t>
            </a:r>
            <a:r>
              <a:rPr lang="en-US" sz="1400" dirty="0">
                <a:latin typeface="Lucida Handwriting" panose="03010101010101010101" pitchFamily="66" charset="0"/>
              </a:rPr>
              <a:t>make up approximately </a:t>
            </a:r>
            <a:r>
              <a:rPr lang="en-US" sz="1400" u="sng" dirty="0" smtClean="0">
                <a:latin typeface="Lucida Handwriting" panose="03010101010101010101" pitchFamily="66" charset="0"/>
              </a:rPr>
              <a:t>50%</a:t>
            </a:r>
            <a:r>
              <a:rPr lang="en-US" sz="1400" dirty="0" smtClean="0">
                <a:latin typeface="Lucida Handwriting" panose="03010101010101010101" pitchFamily="66" charset="0"/>
              </a:rPr>
              <a:t> </a:t>
            </a:r>
            <a:r>
              <a:rPr lang="en-US" sz="1400" dirty="0">
                <a:latin typeface="Lucida Handwriting" panose="03010101010101010101" pitchFamily="66" charset="0"/>
              </a:rPr>
              <a:t>of the student’s </a:t>
            </a:r>
            <a:r>
              <a:rPr lang="en-US" sz="1400" dirty="0" smtClean="0">
                <a:latin typeface="Lucida Handwriting" panose="03010101010101010101" pitchFamily="66" charset="0"/>
              </a:rPr>
              <a:t>grade.</a:t>
            </a:r>
          </a:p>
          <a:p>
            <a:endParaRPr lang="en-US" sz="1400" dirty="0">
              <a:latin typeface="Lucida Handwriting" panose="03010101010101010101" pitchFamily="66" charset="0"/>
            </a:endParaRPr>
          </a:p>
          <a:p>
            <a:endParaRPr lang="en-US" sz="1400" dirty="0">
              <a:latin typeface="Lucida Handwriting" panose="03010101010101010101" pitchFamily="66" charset="0"/>
            </a:endParaRPr>
          </a:p>
          <a:p>
            <a:pPr marL="285750" indent="-285750">
              <a:buFont typeface="Arial" panose="020B0604020202020204" pitchFamily="34" charset="0"/>
              <a:buChar char="•"/>
            </a:pPr>
            <a:endParaRPr lang="en-US" sz="1400" dirty="0">
              <a:latin typeface="Lucida Handwriting" panose="03010101010101010101" pitchFamily="66" charset="0"/>
            </a:endParaRPr>
          </a:p>
        </p:txBody>
      </p:sp>
    </p:spTree>
    <p:extLst>
      <p:ext uri="{BB962C8B-B14F-4D97-AF65-F5344CB8AC3E}">
        <p14:creationId xmlns:p14="http://schemas.microsoft.com/office/powerpoint/2010/main" val="1671613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4538" y="359764"/>
            <a:ext cx="5246557" cy="461665"/>
          </a:xfrm>
          <a:prstGeom prst="rect">
            <a:avLst/>
          </a:prstGeom>
          <a:noFill/>
          <a:ln>
            <a:solidFill>
              <a:schemeClr val="tx1"/>
            </a:solidFill>
            <a:prstDash val="lgDashDot"/>
          </a:ln>
        </p:spPr>
        <p:txBody>
          <a:bodyPr wrap="square" rtlCol="0">
            <a:spAutoFit/>
          </a:bodyPr>
          <a:lstStyle/>
          <a:p>
            <a:pPr algn="ctr"/>
            <a:r>
              <a:rPr lang="en-US" sz="2400" dirty="0" smtClean="0">
                <a:latin typeface="Lucida Handwriting" panose="03010101010101010101" pitchFamily="66" charset="0"/>
              </a:rPr>
              <a:t>Communication &amp; Discipline</a:t>
            </a:r>
            <a:endParaRPr lang="en-US" sz="3200" dirty="0">
              <a:latin typeface="Lucida Handwriting" panose="03010101010101010101" pitchFamily="66" charset="0"/>
            </a:endParaRPr>
          </a:p>
        </p:txBody>
      </p:sp>
      <p:sp>
        <p:nvSpPr>
          <p:cNvPr id="3" name="TextBox 2"/>
          <p:cNvSpPr txBox="1"/>
          <p:nvPr/>
        </p:nvSpPr>
        <p:spPr>
          <a:xfrm>
            <a:off x="449705" y="1349115"/>
            <a:ext cx="5906125" cy="4154984"/>
          </a:xfrm>
          <a:prstGeom prst="rect">
            <a:avLst/>
          </a:prstGeom>
          <a:noFill/>
        </p:spPr>
        <p:txBody>
          <a:bodyPr wrap="square" rtlCol="0">
            <a:spAutoFit/>
          </a:bodyPr>
          <a:lstStyle/>
          <a:p>
            <a:r>
              <a:rPr lang="en-US" sz="1200" u="sng" dirty="0" smtClean="0">
                <a:latin typeface="Lucida Handwriting" panose="03010101010101010101" pitchFamily="66" charset="0"/>
              </a:rPr>
              <a:t>Communication</a:t>
            </a:r>
          </a:p>
          <a:p>
            <a:r>
              <a:rPr lang="en-US" sz="1200" dirty="0" smtClean="0">
                <a:latin typeface="Lucida Handwriting" panose="03010101010101010101" pitchFamily="66" charset="0"/>
              </a:rPr>
              <a:t>I encourage all parents to be involved in their student’s education</a:t>
            </a:r>
            <a:r>
              <a:rPr lang="en-US" sz="1200" dirty="0">
                <a:latin typeface="Lucida Handwriting" panose="03010101010101010101" pitchFamily="66" charset="0"/>
              </a:rPr>
              <a:t> </a:t>
            </a:r>
            <a:r>
              <a:rPr lang="en-US" sz="1200" dirty="0" smtClean="0">
                <a:latin typeface="Lucida Handwriting" panose="03010101010101010101" pitchFamily="66" charset="0"/>
              </a:rPr>
              <a:t>and communicate with me if your child is having difficulty with any of the skills and concepts being covered in class. </a:t>
            </a:r>
          </a:p>
          <a:p>
            <a:r>
              <a:rPr lang="en-US" sz="1200" dirty="0" smtClean="0">
                <a:latin typeface="Lucida Handwriting" panose="03010101010101010101" pitchFamily="66" charset="0"/>
              </a:rPr>
              <a:t>Some important things to remember:</a:t>
            </a:r>
          </a:p>
          <a:p>
            <a:pPr marL="285750" indent="-285750">
              <a:buFont typeface="Arial" panose="020B0604020202020204" pitchFamily="34" charset="0"/>
              <a:buChar char="•"/>
            </a:pPr>
            <a:r>
              <a:rPr lang="en-US" sz="1200" dirty="0" smtClean="0">
                <a:latin typeface="Lucida Handwriting" panose="03010101010101010101" pitchFamily="66" charset="0"/>
              </a:rPr>
              <a:t>Make sure your child is completing assigned work and turning it in as directed.</a:t>
            </a:r>
          </a:p>
          <a:p>
            <a:pPr marL="285750" indent="-285750">
              <a:buFont typeface="Arial" panose="020B0604020202020204" pitchFamily="34" charset="0"/>
              <a:buChar char="•"/>
            </a:pPr>
            <a:r>
              <a:rPr lang="en-US" sz="1200" dirty="0" smtClean="0">
                <a:latin typeface="Lucida Handwriting" panose="03010101010101010101" pitchFamily="66" charset="0"/>
              </a:rPr>
              <a:t>Be aware and involved in what your child is learning in class.</a:t>
            </a:r>
          </a:p>
          <a:p>
            <a:pPr marL="285750" indent="-285750">
              <a:buFont typeface="Arial" panose="020B0604020202020204" pitchFamily="34" charset="0"/>
              <a:buChar char="•"/>
            </a:pPr>
            <a:r>
              <a:rPr lang="en-US" sz="1200" dirty="0" smtClean="0">
                <a:latin typeface="Lucida Handwriting" panose="03010101010101010101" pitchFamily="66" charset="0"/>
              </a:rPr>
              <a:t>Check SIS Parent Portal often to be aware of your child’s progress.</a:t>
            </a:r>
          </a:p>
          <a:p>
            <a:endParaRPr lang="en-US" sz="1200" dirty="0">
              <a:latin typeface="Lucida Handwriting" panose="03010101010101010101" pitchFamily="66" charset="0"/>
            </a:endParaRPr>
          </a:p>
          <a:p>
            <a:r>
              <a:rPr lang="en-US" sz="1200" dirty="0" smtClean="0">
                <a:latin typeface="Lucida Handwriting" panose="03010101010101010101" pitchFamily="66" charset="0"/>
              </a:rPr>
              <a:t>If you would need to contact me, please send an email to Jennifer.Heibeck@slps.org.</a:t>
            </a:r>
          </a:p>
          <a:p>
            <a:endParaRPr lang="en-US" sz="1200" dirty="0">
              <a:latin typeface="Lucida Handwriting" panose="03010101010101010101" pitchFamily="66" charset="0"/>
            </a:endParaRPr>
          </a:p>
          <a:p>
            <a:r>
              <a:rPr lang="en-US" sz="1200" u="sng" dirty="0">
                <a:latin typeface="Lucida Handwriting" panose="03010101010101010101" pitchFamily="66" charset="0"/>
              </a:rPr>
              <a:t>Discipline</a:t>
            </a:r>
          </a:p>
          <a:p>
            <a:r>
              <a:rPr lang="en-US" sz="1200" dirty="0">
                <a:latin typeface="Lucida Handwriting" panose="03010101010101010101" pitchFamily="66" charset="0"/>
              </a:rPr>
              <a:t>Students </a:t>
            </a:r>
            <a:r>
              <a:rPr lang="en-US" sz="1200" dirty="0" smtClean="0">
                <a:latin typeface="Lucida Handwriting" panose="03010101010101010101" pitchFamily="66" charset="0"/>
              </a:rPr>
              <a:t>are expected to follow classroom rules and procedures along with the SLPS District guidelines. Failure to do so will result with the following disciplinary actions. </a:t>
            </a:r>
          </a:p>
          <a:p>
            <a:r>
              <a:rPr lang="en-US" sz="1200" dirty="0">
                <a:latin typeface="Lucida Handwriting" panose="03010101010101010101" pitchFamily="66" charset="0"/>
              </a:rPr>
              <a:t>	</a:t>
            </a:r>
            <a:r>
              <a:rPr lang="en-US" sz="1200" dirty="0" smtClean="0">
                <a:latin typeface="Lucida Handwriting" panose="03010101010101010101" pitchFamily="66" charset="0"/>
              </a:rPr>
              <a:t>*1</a:t>
            </a:r>
            <a:r>
              <a:rPr lang="en-US" sz="1200" baseline="30000" dirty="0" smtClean="0">
                <a:latin typeface="Lucida Handwriting" panose="03010101010101010101" pitchFamily="66" charset="0"/>
              </a:rPr>
              <a:t>st</a:t>
            </a:r>
            <a:r>
              <a:rPr lang="en-US" sz="1200" dirty="0" smtClean="0">
                <a:latin typeface="Lucida Handwriting" panose="03010101010101010101" pitchFamily="66" charset="0"/>
              </a:rPr>
              <a:t> offense- verbal reminder</a:t>
            </a:r>
          </a:p>
          <a:p>
            <a:r>
              <a:rPr lang="en-US" sz="1200" dirty="0">
                <a:latin typeface="Lucida Handwriting" panose="03010101010101010101" pitchFamily="66" charset="0"/>
              </a:rPr>
              <a:t>	</a:t>
            </a:r>
            <a:r>
              <a:rPr lang="en-US" sz="1200" dirty="0" smtClean="0">
                <a:latin typeface="Lucida Handwriting" panose="03010101010101010101" pitchFamily="66" charset="0"/>
              </a:rPr>
              <a:t>*2</a:t>
            </a:r>
            <a:r>
              <a:rPr lang="en-US" sz="1200" baseline="30000" dirty="0" smtClean="0">
                <a:latin typeface="Lucida Handwriting" panose="03010101010101010101" pitchFamily="66" charset="0"/>
              </a:rPr>
              <a:t>nd</a:t>
            </a:r>
            <a:r>
              <a:rPr lang="en-US" sz="1200" dirty="0" smtClean="0">
                <a:latin typeface="Lucida Handwriting" panose="03010101010101010101" pitchFamily="66" charset="0"/>
              </a:rPr>
              <a:t> – communication with parents/guardians</a:t>
            </a:r>
          </a:p>
          <a:p>
            <a:r>
              <a:rPr lang="en-US" sz="1200" dirty="0">
                <a:latin typeface="Lucida Handwriting" panose="03010101010101010101" pitchFamily="66" charset="0"/>
              </a:rPr>
              <a:t>	</a:t>
            </a:r>
            <a:r>
              <a:rPr lang="en-US" sz="1200" dirty="0" smtClean="0">
                <a:latin typeface="Lucida Handwriting" panose="03010101010101010101" pitchFamily="66" charset="0"/>
              </a:rPr>
              <a:t>*3</a:t>
            </a:r>
            <a:r>
              <a:rPr lang="en-US" sz="1200" baseline="30000" dirty="0" smtClean="0">
                <a:latin typeface="Lucida Handwriting" panose="03010101010101010101" pitchFamily="66" charset="0"/>
              </a:rPr>
              <a:t>rd</a:t>
            </a:r>
            <a:r>
              <a:rPr lang="en-US" sz="1200" dirty="0" smtClean="0">
                <a:latin typeface="Lucida Handwriting" panose="03010101010101010101" pitchFamily="66" charset="0"/>
              </a:rPr>
              <a:t> – referral to administration </a:t>
            </a:r>
          </a:p>
        </p:txBody>
      </p:sp>
    </p:spTree>
    <p:extLst>
      <p:ext uri="{BB962C8B-B14F-4D97-AF65-F5344CB8AC3E}">
        <p14:creationId xmlns:p14="http://schemas.microsoft.com/office/powerpoint/2010/main" val="3743796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18257</TotalTime>
  <Words>1056</Words>
  <Application>Microsoft Office PowerPoint</Application>
  <PresentationFormat>Letter Paper (8.5x11 in)</PresentationFormat>
  <Paragraphs>108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Kristen ITC</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St. Louis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Heibeck, Jennifer C.</dc:creator>
  <cp:lastModifiedBy>Heibeck, Jennifer C.</cp:lastModifiedBy>
  <cp:revision>75</cp:revision>
  <cp:lastPrinted>2019-08-23T15:56:45Z</cp:lastPrinted>
  <dcterms:created xsi:type="dcterms:W3CDTF">2018-08-08T00:38:18Z</dcterms:created>
  <dcterms:modified xsi:type="dcterms:W3CDTF">2022-08-31T14:56:58Z</dcterms:modified>
</cp:coreProperties>
</file>